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9" r:id="rId4"/>
    <p:sldId id="258" r:id="rId5"/>
    <p:sldId id="259" r:id="rId6"/>
    <p:sldId id="261" r:id="rId7"/>
    <p:sldId id="262" r:id="rId8"/>
    <p:sldId id="263" r:id="rId9"/>
    <p:sldId id="264"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24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629AED-6504-C34D-AC2C-A1470F16CFFD}"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328008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29AED-6504-C34D-AC2C-A1470F16CFFD}"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3928692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29AED-6504-C34D-AC2C-A1470F16CFFD}"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190420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29AED-6504-C34D-AC2C-A1470F16CFFD}"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107181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29AED-6504-C34D-AC2C-A1470F16CFFD}" type="datetimeFigureOut">
              <a:rPr lang="en-US" smtClean="0"/>
              <a:t>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174721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629AED-6504-C34D-AC2C-A1470F16CFFD}" type="datetimeFigureOut">
              <a:rPr lang="en-US" smtClean="0"/>
              <a:t>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3995203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629AED-6504-C34D-AC2C-A1470F16CFFD}" type="datetimeFigureOut">
              <a:rPr lang="en-US" smtClean="0"/>
              <a:t>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321832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629AED-6504-C34D-AC2C-A1470F16CFFD}" type="datetimeFigureOut">
              <a:rPr lang="en-US" smtClean="0"/>
              <a:t>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420013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29AED-6504-C34D-AC2C-A1470F16CFFD}" type="datetimeFigureOut">
              <a:rPr lang="en-US" smtClean="0"/>
              <a:t>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366900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29AED-6504-C34D-AC2C-A1470F16CFFD}" type="datetimeFigureOut">
              <a:rPr lang="en-US" smtClean="0"/>
              <a:t>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55772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29AED-6504-C34D-AC2C-A1470F16CFFD}" type="datetimeFigureOut">
              <a:rPr lang="en-US" smtClean="0"/>
              <a:t>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47C42-58E8-814D-925E-F6A4401A17F8}" type="slidenum">
              <a:rPr lang="en-US" smtClean="0"/>
              <a:t>‹#›</a:t>
            </a:fld>
            <a:endParaRPr lang="en-US"/>
          </a:p>
        </p:txBody>
      </p:sp>
    </p:spTree>
    <p:extLst>
      <p:ext uri="{BB962C8B-B14F-4D97-AF65-F5344CB8AC3E}">
        <p14:creationId xmlns:p14="http://schemas.microsoft.com/office/powerpoint/2010/main" val="2169898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29AED-6504-C34D-AC2C-A1470F16CFFD}" type="datetimeFigureOut">
              <a:rPr lang="en-US" smtClean="0"/>
              <a:t>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7C42-58E8-814D-925E-F6A4401A17F8}" type="slidenum">
              <a:rPr lang="en-US" smtClean="0"/>
              <a:t>‹#›</a:t>
            </a:fld>
            <a:endParaRPr lang="en-US"/>
          </a:p>
        </p:txBody>
      </p:sp>
    </p:spTree>
    <p:extLst>
      <p:ext uri="{BB962C8B-B14F-4D97-AF65-F5344CB8AC3E}">
        <p14:creationId xmlns:p14="http://schemas.microsoft.com/office/powerpoint/2010/main" val="2117017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2">
                      <a:satMod val="175000"/>
                      <a:alpha val="40000"/>
                    </a:schemeClr>
                  </a:glow>
                  <a:outerShdw blurRad="50800" dist="40000" dir="5400000" algn="tl" rotWithShape="0">
                    <a:srgbClr val="000000">
                      <a:shade val="5000"/>
                      <a:satMod val="120000"/>
                      <a:alpha val="33000"/>
                    </a:srgbClr>
                  </a:outerShdw>
                </a:effectLst>
              </a:rPr>
              <a:t>Excel Charts</a:t>
            </a:r>
            <a:endParaRPr lang="en-U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2">
                    <a:satMod val="175000"/>
                    <a:alpha val="40000"/>
                  </a:schemeClr>
                </a:glow>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58909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u="sng" dirty="0" smtClean="0"/>
              <a:t>Discussion and Reflection Questions:</a:t>
            </a:r>
            <a:endParaRPr lang="en-US" dirty="0" smtClean="0"/>
          </a:p>
          <a:p>
            <a:r>
              <a:rPr lang="en-US" dirty="0" smtClean="0"/>
              <a:t>When birds no longer winter in an area, what is the impact of their loss on that ecosystem? On the plants, insects, animals and humans left behind?  What roles do birds play in an ecosystem? </a:t>
            </a:r>
          </a:p>
          <a:p>
            <a:r>
              <a:rPr lang="en-US" dirty="0" smtClean="0"/>
              <a:t>When birds winter further north, what impact do they have on that existing ecosystem? Should we consider these birds to be ‘invasive species’?  </a:t>
            </a:r>
          </a:p>
          <a:p>
            <a:r>
              <a:rPr lang="en-US" dirty="0" smtClean="0"/>
              <a:t>Will a bird’s food and shelter sources (such as plants and insects) have a similar ability to quickly shift their winter range to provide adequate food and shelter in the new range?    </a:t>
            </a:r>
          </a:p>
          <a:p>
            <a:r>
              <a:rPr lang="en-US" dirty="0" smtClean="0"/>
              <a:t>Humans often put out bird feeders and bird houses to help birds survive the winter when food sources can be difficult to find.  What are the positive and negative aspects of our ‘helping’ the birds?  What would happen if humans stopped providing food and shelter?</a:t>
            </a:r>
          </a:p>
          <a:p>
            <a:r>
              <a:rPr lang="en-US" dirty="0" smtClean="0"/>
              <a:t>While average January temperatures have been increasing, climate change also means increased incidence of “severe winter weather” (such as periods of intense cold, heavy snowfall, strong winds).  What might be the impact of severe weather on birds living in their new northern range? </a:t>
            </a:r>
          </a:p>
          <a:p>
            <a:endParaRPr lang="en-US" dirty="0"/>
          </a:p>
        </p:txBody>
      </p:sp>
    </p:spTree>
    <p:extLst>
      <p:ext uri="{BB962C8B-B14F-4D97-AF65-F5344CB8AC3E}">
        <p14:creationId xmlns:p14="http://schemas.microsoft.com/office/powerpoint/2010/main" val="23903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Why Count Birds?</a:t>
            </a:r>
            <a:br>
              <a:rPr lang="en-US" dirty="0" smtClean="0"/>
            </a:br>
            <a:r>
              <a:rPr lang="en-US" dirty="0" smtClean="0"/>
              <a:t>Scientists and bird enthusiasts can learn a lot by knowing where the birds are. Bird populations are dynamic; they are constantly in flux. No single scientist or team of scientists could hope to document the complex distribution and movements of so many species in such a short time.</a:t>
            </a:r>
          </a:p>
          <a:p>
            <a:r>
              <a:rPr lang="en-US" sz="2600" dirty="0" smtClean="0"/>
              <a:t>*http://</a:t>
            </a:r>
            <a:r>
              <a:rPr lang="en-US" sz="2600" dirty="0" err="1" smtClean="0"/>
              <a:t>inclusivehomeschool.com</a:t>
            </a:r>
            <a:r>
              <a:rPr lang="en-US" sz="2600" dirty="0" smtClean="0"/>
              <a:t>/2008/02/13/birds-great-backyard-bird-count/</a:t>
            </a:r>
            <a:endParaRPr lang="en-US" sz="2600" dirty="0"/>
          </a:p>
        </p:txBody>
      </p:sp>
    </p:spTree>
    <p:extLst>
      <p:ext uri="{BB962C8B-B14F-4D97-AF65-F5344CB8AC3E}">
        <p14:creationId xmlns:p14="http://schemas.microsoft.com/office/powerpoint/2010/main" val="140242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Spreadsheet</a:t>
            </a:r>
            <a:endParaRPr lang="en-US" dirty="0"/>
          </a:p>
        </p:txBody>
      </p:sp>
      <p:sp>
        <p:nvSpPr>
          <p:cNvPr id="3" name="Content Placeholder 2"/>
          <p:cNvSpPr>
            <a:spLocks noGrp="1"/>
          </p:cNvSpPr>
          <p:nvPr>
            <p:ph idx="1"/>
          </p:nvPr>
        </p:nvSpPr>
        <p:spPr/>
        <p:txBody>
          <a:bodyPr>
            <a:normAutofit/>
          </a:bodyPr>
          <a:lstStyle/>
          <a:p>
            <a:r>
              <a:rPr lang="en-US" sz="4000" dirty="0" smtClean="0">
                <a:cs typeface="Times New Roman" charset="0"/>
              </a:rPr>
              <a:t> A program that allows you to use data to </a:t>
            </a:r>
            <a:r>
              <a:rPr lang="en-US" sz="4000" dirty="0" smtClean="0">
                <a:solidFill>
                  <a:srgbClr val="FF0000"/>
                </a:solidFill>
                <a:cs typeface="Times New Roman" charset="0"/>
              </a:rPr>
              <a:t>forecast</a:t>
            </a:r>
            <a:r>
              <a:rPr lang="en-US" sz="4000" dirty="0" smtClean="0">
                <a:cs typeface="Times New Roman" charset="0"/>
              </a:rPr>
              <a:t>, </a:t>
            </a:r>
            <a:r>
              <a:rPr lang="en-US" sz="4000" dirty="0" smtClean="0">
                <a:solidFill>
                  <a:schemeClr val="accent1"/>
                </a:solidFill>
                <a:cs typeface="Times New Roman" charset="0"/>
              </a:rPr>
              <a:t>manage</a:t>
            </a:r>
            <a:r>
              <a:rPr lang="en-US" sz="4000" dirty="0" smtClean="0">
                <a:cs typeface="Times New Roman" charset="0"/>
              </a:rPr>
              <a:t>, </a:t>
            </a:r>
            <a:r>
              <a:rPr lang="en-US" sz="4000" dirty="0" smtClean="0">
                <a:solidFill>
                  <a:schemeClr val="accent6">
                    <a:lumMod val="75000"/>
                  </a:schemeClr>
                </a:solidFill>
                <a:cs typeface="Times New Roman" charset="0"/>
              </a:rPr>
              <a:t>predict</a:t>
            </a:r>
            <a:r>
              <a:rPr lang="en-US" sz="4000" dirty="0" smtClean="0">
                <a:cs typeface="Times New Roman" charset="0"/>
              </a:rPr>
              <a:t>, and </a:t>
            </a:r>
            <a:r>
              <a:rPr lang="en-US" sz="4000" dirty="0" smtClean="0">
                <a:solidFill>
                  <a:srgbClr val="008000"/>
                </a:solidFill>
                <a:cs typeface="Times New Roman" charset="0"/>
              </a:rPr>
              <a:t>present</a:t>
            </a:r>
            <a:r>
              <a:rPr lang="en-US" sz="4000" dirty="0" smtClean="0">
                <a:cs typeface="Times New Roman" charset="0"/>
              </a:rPr>
              <a:t> information</a:t>
            </a:r>
            <a:endParaRPr lang="en-US" sz="4000" dirty="0"/>
          </a:p>
        </p:txBody>
      </p:sp>
    </p:spTree>
    <p:extLst>
      <p:ext uri="{BB962C8B-B14F-4D97-AF65-F5344CB8AC3E}">
        <p14:creationId xmlns:p14="http://schemas.microsoft.com/office/powerpoint/2010/main" val="308435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Using data from the Great Backyard Bird Count, the following spreadsheet was created to show the 3 birds most often spotted in Iowa for the years 1998, 2000, 2002 ,2004, 2006, 2008, 2010, and 2012.</a:t>
            </a:r>
            <a:endParaRPr lang="en-US" dirty="0"/>
          </a:p>
        </p:txBody>
      </p:sp>
    </p:spTree>
    <p:extLst>
      <p:ext uri="{BB962C8B-B14F-4D97-AF65-F5344CB8AC3E}">
        <p14:creationId xmlns:p14="http://schemas.microsoft.com/office/powerpoint/2010/main" val="1657613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4-02-05 at 6.20.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086" y="1649106"/>
            <a:ext cx="5866194" cy="5029556"/>
          </a:xfrm>
          <a:prstGeom prst="rect">
            <a:avLst/>
          </a:prstGeom>
        </p:spPr>
      </p:pic>
      <p:sp>
        <p:nvSpPr>
          <p:cNvPr id="9" name="TextBox 8"/>
          <p:cNvSpPr txBox="1"/>
          <p:nvPr/>
        </p:nvSpPr>
        <p:spPr>
          <a:xfrm>
            <a:off x="351692" y="298350"/>
            <a:ext cx="8421077" cy="1569660"/>
          </a:xfrm>
          <a:prstGeom prst="rect">
            <a:avLst/>
          </a:prstGeom>
          <a:noFill/>
        </p:spPr>
        <p:txBody>
          <a:bodyPr wrap="square" rtlCol="0">
            <a:spAutoFit/>
          </a:bodyPr>
          <a:lstStyle/>
          <a:p>
            <a:r>
              <a:rPr lang="en-US" sz="3200" dirty="0" smtClean="0"/>
              <a:t>This is the spreadsheet worksheet.</a:t>
            </a:r>
          </a:p>
          <a:p>
            <a:r>
              <a:rPr lang="en-US" sz="3200" dirty="0" smtClean="0"/>
              <a:t>What bird was counted the most often?</a:t>
            </a:r>
          </a:p>
          <a:p>
            <a:r>
              <a:rPr lang="en-US" sz="3200" dirty="0" smtClean="0"/>
              <a:t>Why is it hard to answer this question?</a:t>
            </a:r>
            <a:endParaRPr lang="en-US" sz="3200" dirty="0"/>
          </a:p>
        </p:txBody>
      </p:sp>
    </p:spTree>
    <p:extLst>
      <p:ext uri="{BB962C8B-B14F-4D97-AF65-F5344CB8AC3E}">
        <p14:creationId xmlns:p14="http://schemas.microsoft.com/office/powerpoint/2010/main" val="345665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easier to tell in chart format?</a:t>
            </a:r>
            <a:br>
              <a:rPr lang="en-US" dirty="0" smtClean="0"/>
            </a:br>
            <a:r>
              <a:rPr lang="en-US" dirty="0" smtClean="0"/>
              <a:t>Is anything still missing?</a:t>
            </a:r>
            <a:endParaRPr lang="en-US" dirty="0"/>
          </a:p>
        </p:txBody>
      </p:sp>
      <p:pic>
        <p:nvPicPr>
          <p:cNvPr id="4" name="Content Placeholder 3" descr="Screen Shot 2014-02-05 at 6.24.37 PM.png"/>
          <p:cNvPicPr>
            <a:picLocks noGrp="1" noChangeAspect="1"/>
          </p:cNvPicPr>
          <p:nvPr>
            <p:ph idx="1"/>
          </p:nvPr>
        </p:nvPicPr>
        <p:blipFill>
          <a:blip r:embed="rId2">
            <a:extLst>
              <a:ext uri="{28A0092B-C50C-407E-A947-70E740481C1C}">
                <a14:useLocalDpi xmlns:a14="http://schemas.microsoft.com/office/drawing/2010/main" val="0"/>
              </a:ext>
            </a:extLst>
          </a:blip>
          <a:srcRect t="4662" b="4662"/>
          <a:stretch>
            <a:fillRect/>
          </a:stretch>
        </p:blipFill>
        <p:spPr/>
      </p:pic>
    </p:spTree>
    <p:extLst>
      <p:ext uri="{BB962C8B-B14F-4D97-AF65-F5344CB8AC3E}">
        <p14:creationId xmlns:p14="http://schemas.microsoft.com/office/powerpoint/2010/main" val="19280841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2-05 at 6.29.46 PM.png"/>
          <p:cNvPicPr>
            <a:picLocks noGrp="1" noChangeAspect="1"/>
          </p:cNvPicPr>
          <p:nvPr>
            <p:ph idx="1"/>
          </p:nvPr>
        </p:nvPicPr>
        <p:blipFill>
          <a:blip r:embed="rId2">
            <a:extLst>
              <a:ext uri="{28A0092B-C50C-407E-A947-70E740481C1C}">
                <a14:useLocalDpi xmlns:a14="http://schemas.microsoft.com/office/drawing/2010/main" val="0"/>
              </a:ext>
            </a:extLst>
          </a:blip>
          <a:srcRect t="4191" b="4191"/>
          <a:stretch>
            <a:fillRect/>
          </a:stretch>
        </p:blipFill>
        <p:spPr/>
      </p:pic>
    </p:spTree>
    <p:extLst>
      <p:ext uri="{BB962C8B-B14F-4D97-AF65-F5344CB8AC3E}">
        <p14:creationId xmlns:p14="http://schemas.microsoft.com/office/powerpoint/2010/main" val="388796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easier still to read?</a:t>
            </a:r>
            <a:endParaRPr lang="en-US" dirty="0"/>
          </a:p>
        </p:txBody>
      </p:sp>
      <p:pic>
        <p:nvPicPr>
          <p:cNvPr id="4" name="Content Placeholder 3" descr="Screen Shot 2014-02-05 at 6.38.14 PM.png"/>
          <p:cNvPicPr>
            <a:picLocks noGrp="1" noChangeAspect="1"/>
          </p:cNvPicPr>
          <p:nvPr>
            <p:ph idx="1"/>
          </p:nvPr>
        </p:nvPicPr>
        <p:blipFill>
          <a:blip r:embed="rId2">
            <a:extLst>
              <a:ext uri="{28A0092B-C50C-407E-A947-70E740481C1C}">
                <a14:useLocalDpi xmlns:a14="http://schemas.microsoft.com/office/drawing/2010/main" val="0"/>
              </a:ext>
            </a:extLst>
          </a:blip>
          <a:srcRect t="5145" b="5145"/>
          <a:stretch>
            <a:fillRect/>
          </a:stretch>
        </p:blipFill>
        <p:spPr/>
      </p:pic>
    </p:spTree>
    <p:extLst>
      <p:ext uri="{BB962C8B-B14F-4D97-AF65-F5344CB8AC3E}">
        <p14:creationId xmlns:p14="http://schemas.microsoft.com/office/powerpoint/2010/main" val="117489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2-05 at 6.38.14 PM.png"/>
          <p:cNvPicPr>
            <a:picLocks noGrp="1" noChangeAspect="1"/>
          </p:cNvPicPr>
          <p:nvPr>
            <p:ph idx="1"/>
          </p:nvPr>
        </p:nvPicPr>
        <p:blipFill>
          <a:blip r:embed="rId2">
            <a:extLst>
              <a:ext uri="{28A0092B-C50C-407E-A947-70E740481C1C}">
                <a14:useLocalDpi xmlns:a14="http://schemas.microsoft.com/office/drawing/2010/main" val="0"/>
              </a:ext>
            </a:extLst>
          </a:blip>
          <a:srcRect t="5145" b="5145"/>
          <a:stretch>
            <a:fillRect/>
          </a:stretch>
        </p:blipFill>
        <p:spPr>
          <a:xfrm>
            <a:off x="0" y="173015"/>
            <a:ext cx="5744308" cy="3159148"/>
          </a:xfrm>
        </p:spPr>
      </p:pic>
      <p:pic>
        <p:nvPicPr>
          <p:cNvPr id="5" name="Picture 4" descr="Screen Shot 2014-02-05 at 6.29.4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9846" y="3332163"/>
            <a:ext cx="4923692" cy="2955568"/>
          </a:xfrm>
          <a:prstGeom prst="rect">
            <a:avLst/>
          </a:prstGeom>
        </p:spPr>
      </p:pic>
    </p:spTree>
    <p:extLst>
      <p:ext uri="{BB962C8B-B14F-4D97-AF65-F5344CB8AC3E}">
        <p14:creationId xmlns:p14="http://schemas.microsoft.com/office/powerpoint/2010/main" val="397672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923" y="449386"/>
            <a:ext cx="8471877" cy="5676778"/>
          </a:xfrm>
        </p:spPr>
        <p:txBody>
          <a:bodyPr>
            <a:normAutofit fontScale="92500" lnSpcReduction="20000"/>
          </a:bodyPr>
          <a:lstStyle/>
          <a:p>
            <a:r>
              <a:rPr lang="en-US" sz="2900" b="1" u="sng" dirty="0" smtClean="0"/>
              <a:t>Where and When Birds Travel</a:t>
            </a:r>
            <a:r>
              <a:rPr lang="en-US" sz="2900" dirty="0" smtClean="0"/>
              <a:t/>
            </a:r>
            <a:br>
              <a:rPr lang="en-US" sz="2900" dirty="0" smtClean="0"/>
            </a:br>
            <a:r>
              <a:rPr lang="en-US" sz="2900" dirty="0" smtClean="0"/>
              <a:t>Global climate change appears to have an impact on the wintering and breeding ranges for birds throughout North America.  The Christmas Bird Count, conducted by the National Audubon Society for the past 100 years, demonstrates that almost 60% of the 305 species that winter in North America have changed their range – shifting to the north an average of 35 miles since the mid 1960’s. A number of species, like the American Robin and the Wild Turkey, have shifted their winter destinations several hundred miles.  This change in range, related to climate change, results in habitat and ecosystem disruption. </a:t>
            </a:r>
          </a:p>
          <a:p>
            <a:endParaRPr lang="en-US" dirty="0"/>
          </a:p>
          <a:p>
            <a:r>
              <a:rPr lang="en-US" dirty="0" smtClean="0"/>
              <a:t>* http://www1.cyfernet.org/act-CYFAR/mom/02-10-backyardbird/</a:t>
            </a:r>
            <a:endParaRPr lang="en-US" dirty="0"/>
          </a:p>
        </p:txBody>
      </p:sp>
    </p:spTree>
    <p:extLst>
      <p:ext uri="{BB962C8B-B14F-4D97-AF65-F5344CB8AC3E}">
        <p14:creationId xmlns:p14="http://schemas.microsoft.com/office/powerpoint/2010/main" val="3739656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153</Words>
  <Application>Microsoft Macintosh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Excel Charts</vt:lpstr>
      <vt:lpstr>Definition of Spreadsheet</vt:lpstr>
      <vt:lpstr>PowerPoint Presentation</vt:lpstr>
      <vt:lpstr>PowerPoint Presentation</vt:lpstr>
      <vt:lpstr>Is it easier to tell in chart format? Is anything still missing?</vt:lpstr>
      <vt:lpstr>PowerPoint Presentation</vt:lpstr>
      <vt:lpstr>Is this easier still to read?</vt:lpstr>
      <vt:lpstr>PowerPoint Presentation</vt:lpstr>
      <vt:lpstr>PowerPoint Presentation</vt:lpstr>
      <vt:lpstr>PowerPoint Presentation</vt:lpstr>
      <vt:lpstr>PowerPoint Presentation</vt:lpstr>
    </vt:vector>
  </TitlesOfParts>
  <Compa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lburk d</dc:creator>
  <cp:lastModifiedBy>lburk d</cp:lastModifiedBy>
  <cp:revision>4</cp:revision>
  <dcterms:created xsi:type="dcterms:W3CDTF">2014-02-06T00:18:16Z</dcterms:created>
  <dcterms:modified xsi:type="dcterms:W3CDTF">2014-02-06T00:55:23Z</dcterms:modified>
</cp:coreProperties>
</file>